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0" r:id="rId1"/>
  </p:sldMasterIdLst>
  <p:notesMasterIdLst>
    <p:notesMasterId r:id="rId19"/>
  </p:notesMasterIdLst>
  <p:sldIdLst>
    <p:sldId id="256" r:id="rId2"/>
    <p:sldId id="258" r:id="rId3"/>
    <p:sldId id="260" r:id="rId4"/>
    <p:sldId id="262" r:id="rId5"/>
    <p:sldId id="311" r:id="rId6"/>
    <p:sldId id="261" r:id="rId7"/>
    <p:sldId id="263" r:id="rId8"/>
    <p:sldId id="264" r:id="rId9"/>
    <p:sldId id="313" r:id="rId10"/>
    <p:sldId id="312" r:id="rId11"/>
    <p:sldId id="314" r:id="rId12"/>
    <p:sldId id="315" r:id="rId13"/>
    <p:sldId id="316" r:id="rId14"/>
    <p:sldId id="317" r:id="rId15"/>
    <p:sldId id="266" r:id="rId16"/>
    <p:sldId id="318" r:id="rId17"/>
    <p:sldId id="319" r:id="rId18"/>
  </p:sldIdLst>
  <p:sldSz cx="9144000" cy="5143500" type="screen16x9"/>
  <p:notesSz cx="6858000" cy="9144000"/>
  <p:embeddedFontLst>
    <p:embeddedFont>
      <p:font typeface="Aharoni" panose="02010803020104030203" pitchFamily="2" charset="-79"/>
      <p:bold r:id="rId20"/>
    </p:embeddedFont>
    <p:embeddedFont>
      <p:font typeface="Albert Sans" panose="02010600030101010101" charset="0"/>
      <p:regular r:id="rId21"/>
      <p:bold r:id="rId22"/>
      <p:italic r:id="rId23"/>
      <p:boldItalic r:id="rId24"/>
    </p:embeddedFont>
    <p:embeddedFont>
      <p:font typeface="Alexandria Medium" panose="02010600030101010101" charset="-78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309B47C-EA9C-45E6-805F-FF36C8CCD325}">
  <a:tblStyle styleId="{4309B47C-EA9C-45E6-805F-FF36C8CCD3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3E4DA12-C60F-40E0-8B95-6494B2D4527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9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5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jp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58abb5f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58abb5f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703cb3a7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5703cb3a7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8966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703cb3a7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5703cb3a7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8364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28107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2572bee519d_0_8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2572bee519d_0_8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5295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685abcf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685abcfc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48577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5703cb3a7b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5703cb3a7b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89622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572bee519d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2572bee519d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6593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553b51d4ff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553b51d4ff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558abb5fb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558abb5fb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558abb5fb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558abb5fb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376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685abcf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685abcfc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5703cb3a7b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5703cb3a7b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703cb3a7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5703cb3a7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703cb3a7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5703cb3a7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010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1750" y="1958600"/>
            <a:ext cx="4280100" cy="26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>
            <a:spLocks noGrp="1"/>
          </p:cNvSpPr>
          <p:nvPr>
            <p:ph type="subTitle" idx="1"/>
          </p:nvPr>
        </p:nvSpPr>
        <p:spPr>
          <a:xfrm>
            <a:off x="715100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2"/>
          </p:nvPr>
        </p:nvSpPr>
        <p:spPr>
          <a:xfrm>
            <a:off x="715100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3"/>
          </p:nvPr>
        </p:nvSpPr>
        <p:spPr>
          <a:xfrm>
            <a:off x="3506099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4"/>
          </p:nvPr>
        </p:nvSpPr>
        <p:spPr>
          <a:xfrm>
            <a:off x="3506099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5"/>
          </p:nvPr>
        </p:nvSpPr>
        <p:spPr>
          <a:xfrm>
            <a:off x="6297200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ubTitle" idx="6"/>
          </p:nvPr>
        </p:nvSpPr>
        <p:spPr>
          <a:xfrm>
            <a:off x="6297200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lt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9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9"/>
          <p:cNvSpPr txBox="1">
            <a:spLocks noGrp="1"/>
          </p:cNvSpPr>
          <p:nvPr>
            <p:ph type="ctrTitle"/>
          </p:nvPr>
        </p:nvSpPr>
        <p:spPr>
          <a:xfrm>
            <a:off x="715100" y="3330625"/>
            <a:ext cx="3856800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1"/>
          </p:nvPr>
        </p:nvSpPr>
        <p:spPr>
          <a:xfrm>
            <a:off x="4571900" y="535000"/>
            <a:ext cx="2683800" cy="11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3" name="Google Shape;173;p29"/>
          <p:cNvSpPr txBox="1"/>
          <p:nvPr/>
        </p:nvSpPr>
        <p:spPr>
          <a:xfrm>
            <a:off x="4571863" y="2278000"/>
            <a:ext cx="2683800" cy="4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and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900"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 l="-6643" t="13471" r="27548" b="-35825"/>
          <a:stretch/>
        </p:blipFill>
        <p:spPr>
          <a:xfrm flipH="1">
            <a:off x="-10680" y="-2437"/>
            <a:ext cx="33212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10680" y="-2437"/>
            <a:ext cx="9144080" cy="514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 rotWithShape="1">
          <a:blip r:embed="rId3">
            <a:alphaModFix/>
          </a:blip>
          <a:srcRect l="36283" t="30" r="-6" b="-40"/>
          <a:stretch/>
        </p:blipFill>
        <p:spPr>
          <a:xfrm rot="10800000">
            <a:off x="5864950" y="-3275"/>
            <a:ext cx="32790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7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 rotWithShape="1">
          <a:blip r:embed="rId2">
            <a:alphaModFix/>
          </a:blip>
          <a:srcRect l="174697" t="-83399" r="177064" b="41635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94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15100" y="1636300"/>
            <a:ext cx="3856800" cy="189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>
            <a:spLocks noGrp="1"/>
          </p:cNvSpPr>
          <p:nvPr>
            <p:ph type="pic" idx="2"/>
          </p:nvPr>
        </p:nvSpPr>
        <p:spPr>
          <a:xfrm>
            <a:off x="5715175" y="7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1189750" y="1742900"/>
            <a:ext cx="29076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5046650" y="1742900"/>
            <a:ext cx="29076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9"/>
          <p:cNvPicPr preferRelativeResize="0"/>
          <p:nvPr/>
        </p:nvPicPr>
        <p:blipFill rotWithShape="1">
          <a:blip r:embed="rId2">
            <a:alphaModFix/>
          </a:blip>
          <a:srcRect l="7043" t="47434" r="-48486" b="-26994"/>
          <a:stretch/>
        </p:blipFill>
        <p:spPr>
          <a:xfrm rot="10800000" flipH="1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59253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4572000" y="3358100"/>
            <a:ext cx="38568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hasCustomPrompt="1"/>
          </p:nvPr>
        </p:nvSpPr>
        <p:spPr>
          <a:xfrm>
            <a:off x="1070650" y="13673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1609075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3" hasCustomPrompt="1"/>
          </p:nvPr>
        </p:nvSpPr>
        <p:spPr>
          <a:xfrm>
            <a:off x="1070650" y="21035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4"/>
          </p:nvPr>
        </p:nvSpPr>
        <p:spPr>
          <a:xfrm>
            <a:off x="1609075" y="2103524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5" hasCustomPrompt="1"/>
          </p:nvPr>
        </p:nvSpPr>
        <p:spPr>
          <a:xfrm>
            <a:off x="1070650" y="2839750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6"/>
          </p:nvPr>
        </p:nvSpPr>
        <p:spPr>
          <a:xfrm>
            <a:off x="1609075" y="2839748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7" hasCustomPrompt="1"/>
          </p:nvPr>
        </p:nvSpPr>
        <p:spPr>
          <a:xfrm>
            <a:off x="1070650" y="3575950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8"/>
          </p:nvPr>
        </p:nvSpPr>
        <p:spPr>
          <a:xfrm>
            <a:off x="1609075" y="3575948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9" hasCustomPrompt="1"/>
          </p:nvPr>
        </p:nvSpPr>
        <p:spPr>
          <a:xfrm>
            <a:off x="4927449" y="13673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3"/>
          </p:nvPr>
        </p:nvSpPr>
        <p:spPr>
          <a:xfrm>
            <a:off x="5465950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14" hasCustomPrompt="1"/>
          </p:nvPr>
        </p:nvSpPr>
        <p:spPr>
          <a:xfrm>
            <a:off x="4927449" y="2103522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5"/>
          </p:nvPr>
        </p:nvSpPr>
        <p:spPr>
          <a:xfrm>
            <a:off x="5465950" y="2103519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6" hasCustomPrompt="1"/>
          </p:nvPr>
        </p:nvSpPr>
        <p:spPr>
          <a:xfrm>
            <a:off x="4927449" y="2839728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7"/>
          </p:nvPr>
        </p:nvSpPr>
        <p:spPr>
          <a:xfrm>
            <a:off x="5465950" y="2839721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8" hasCustomPrompt="1"/>
          </p:nvPr>
        </p:nvSpPr>
        <p:spPr>
          <a:xfrm>
            <a:off x="4927449" y="35759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9"/>
          </p:nvPr>
        </p:nvSpPr>
        <p:spPr>
          <a:xfrm>
            <a:off x="5465950" y="3575916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chemeClr val="lt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>
            <a:spLocks noGrp="1"/>
          </p:cNvSpPr>
          <p:nvPr>
            <p:ph type="subTitle" idx="1"/>
          </p:nvPr>
        </p:nvSpPr>
        <p:spPr>
          <a:xfrm>
            <a:off x="715100" y="2046500"/>
            <a:ext cx="59301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2"/>
          </p:nvPr>
        </p:nvSpPr>
        <p:spPr>
          <a:xfrm>
            <a:off x="715100" y="3299000"/>
            <a:ext cx="59301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3"/>
          </p:nvPr>
        </p:nvSpPr>
        <p:spPr>
          <a:xfrm>
            <a:off x="715100" y="1666700"/>
            <a:ext cx="59301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4"/>
          </p:nvPr>
        </p:nvSpPr>
        <p:spPr>
          <a:xfrm>
            <a:off x="715100" y="2919200"/>
            <a:ext cx="59301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4572" y="-2437"/>
            <a:ext cx="9153145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>
            <a:spLocks noGrp="1"/>
          </p:cNvSpPr>
          <p:nvPr>
            <p:ph type="subTitle" idx="1"/>
          </p:nvPr>
        </p:nvSpPr>
        <p:spPr>
          <a:xfrm>
            <a:off x="715100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2"/>
          </p:nvPr>
        </p:nvSpPr>
        <p:spPr>
          <a:xfrm>
            <a:off x="715100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3"/>
          </p:nvPr>
        </p:nvSpPr>
        <p:spPr>
          <a:xfrm>
            <a:off x="3506100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4"/>
          </p:nvPr>
        </p:nvSpPr>
        <p:spPr>
          <a:xfrm>
            <a:off x="3506099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5"/>
          </p:nvPr>
        </p:nvSpPr>
        <p:spPr>
          <a:xfrm>
            <a:off x="6297202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6"/>
          </p:nvPr>
        </p:nvSpPr>
        <p:spPr>
          <a:xfrm>
            <a:off x="6297200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083700"/>
            <a:ext cx="7713900" cy="3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5" r:id="rId5"/>
    <p:sldLayoutId id="2147483658" r:id="rId6"/>
    <p:sldLayoutId id="2147483659" r:id="rId7"/>
    <p:sldLayoutId id="2147483665" r:id="rId8"/>
    <p:sldLayoutId id="2147483666" r:id="rId9"/>
    <p:sldLayoutId id="2147483667" r:id="rId10"/>
    <p:sldLayoutId id="2147483675" r:id="rId11"/>
    <p:sldLayoutId id="2147483676" r:id="rId12"/>
    <p:sldLayoutId id="214748367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y.at/%F0%9F%86%92%F0%9F%90%B1%F0%9F%90%B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ns.vercel.app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>
            <a:spLocks noGrp="1"/>
          </p:cNvSpPr>
          <p:nvPr>
            <p:ph type="ctrTitle"/>
          </p:nvPr>
        </p:nvSpPr>
        <p:spPr>
          <a:xfrm>
            <a:off x="711749" y="1958600"/>
            <a:ext cx="5592499" cy="1423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EmoJNS</a:t>
            </a:r>
            <a:endParaRPr dirty="0"/>
          </a:p>
        </p:txBody>
      </p:sp>
      <p:sp>
        <p:nvSpPr>
          <p:cNvPr id="191" name="Google Shape;191;p35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Starknet DID + SocialFi</a:t>
            </a:r>
            <a:endParaRPr b="1" dirty="0"/>
          </a:p>
        </p:txBody>
      </p:sp>
      <p:cxnSp>
        <p:nvCxnSpPr>
          <p:cNvPr id="192" name="Google Shape;192;p35">
            <a:hlinkClick r:id=""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" name="Google Shape;190;p35">
            <a:extLst>
              <a:ext uri="{FF2B5EF4-FFF2-40B4-BE49-F238E27FC236}">
                <a16:creationId xmlns:a16="http://schemas.microsoft.com/office/drawing/2014/main" id="{AF555932-D05F-AC10-36B3-222A4682D4FB}"/>
              </a:ext>
            </a:extLst>
          </p:cNvPr>
          <p:cNvSpPr txBox="1">
            <a:spLocks/>
          </p:cNvSpPr>
          <p:nvPr/>
        </p:nvSpPr>
        <p:spPr>
          <a:xfrm>
            <a:off x="3104754" y="3382198"/>
            <a:ext cx="2934492" cy="70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90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r>
              <a:rPr lang="zh-CN" altLang="en" sz="3600" dirty="0"/>
              <a:t>🐶💩</a:t>
            </a:r>
            <a:r>
              <a:rPr lang="en" altLang="zh-CN" sz="3600" dirty="0"/>
              <a:t>.</a:t>
            </a:r>
            <a:r>
              <a:rPr lang="en-US" altLang="zh-CN" sz="3600" dirty="0"/>
              <a:t>stark</a:t>
            </a:r>
            <a:endParaRPr lang="en-US" sz="3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>
            <a:spLocks noGrp="1"/>
          </p:cNvSpPr>
          <p:nvPr>
            <p:ph type="subTitle" idx="1"/>
          </p:nvPr>
        </p:nvSpPr>
        <p:spPr>
          <a:xfrm>
            <a:off x="343798" y="1851449"/>
            <a:ext cx="2166645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Develop IM chat,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Group chat,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Token transfer,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and </a:t>
            </a:r>
            <a:r>
              <a:rPr lang="en-US" altLang="zh-CN" b="0" i="0" dirty="0">
                <a:solidFill>
                  <a:srgbClr val="2A2A2A"/>
                </a:solidFill>
                <a:effectLst/>
                <a:latin typeface="Aharoni" panose="020F0502020204030204" pitchFamily="2" charset="-79"/>
              </a:rPr>
              <a:t>Lucky Money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64" name="Google Shape;264;p4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Instant Messaging</a:t>
            </a:r>
            <a:endParaRPr dirty="0"/>
          </a:p>
        </p:txBody>
      </p:sp>
      <p:sp>
        <p:nvSpPr>
          <p:cNvPr id="266" name="Google Shape;266;p43"/>
          <p:cNvSpPr txBox="1">
            <a:spLocks noGrp="1"/>
          </p:cNvSpPr>
          <p:nvPr>
            <p:ph type="subTitle" idx="3"/>
          </p:nvPr>
        </p:nvSpPr>
        <p:spPr>
          <a:xfrm>
            <a:off x="343798" y="1471649"/>
            <a:ext cx="23329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Social Platforms</a:t>
            </a:r>
            <a:endParaRPr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8F69CD-03A3-84BC-BEA9-93E02AD1D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150" y="1471649"/>
            <a:ext cx="1998928" cy="355542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1B1B1E1-88A2-F4FA-2B1B-BF89F9B0C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527" y="1471649"/>
            <a:ext cx="1998928" cy="355542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9909201-A0FF-96C6-216D-E15DB4684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6338" y="1471650"/>
            <a:ext cx="1998928" cy="355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44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>
            <a:spLocks noGrp="1"/>
          </p:cNvSpPr>
          <p:nvPr>
            <p:ph type="subTitle" idx="1"/>
          </p:nvPr>
        </p:nvSpPr>
        <p:spPr>
          <a:xfrm>
            <a:off x="715100" y="2046500"/>
            <a:ext cx="5930100" cy="9294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Create and spread </a:t>
            </a:r>
            <a:r>
              <a:rPr lang="en-US" dirty="0" err="1"/>
              <a:t>bset</a:t>
            </a:r>
            <a:r>
              <a:rPr lang="en-US" dirty="0"/>
              <a:t> EMOJI, if it is used a lot (on-chain &amp; off-chain),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it will be divided into tokens.</a:t>
            </a:r>
          </a:p>
        </p:txBody>
      </p:sp>
      <p:sp>
        <p:nvSpPr>
          <p:cNvPr id="264" name="Google Shape;264;p4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EMOJI Culture</a:t>
            </a:r>
            <a:endParaRPr dirty="0"/>
          </a:p>
        </p:txBody>
      </p:sp>
      <p:sp>
        <p:nvSpPr>
          <p:cNvPr id="265" name="Google Shape;265;p43"/>
          <p:cNvSpPr txBox="1">
            <a:spLocks noGrp="1"/>
          </p:cNvSpPr>
          <p:nvPr>
            <p:ph type="subTitle" idx="2"/>
          </p:nvPr>
        </p:nvSpPr>
        <p:spPr>
          <a:xfrm>
            <a:off x="715100" y="3299000"/>
            <a:ext cx="59301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Other project can customize their logo use </a:t>
            </a:r>
            <a:r>
              <a:rPr lang="en-US" altLang="zh-CN" dirty="0" err="1"/>
              <a:t>EmoJNS</a:t>
            </a:r>
            <a:r>
              <a:rPr lang="en-US" altLang="zh-CN" dirty="0"/>
              <a:t>.</a:t>
            </a:r>
          </a:p>
        </p:txBody>
      </p:sp>
      <p:sp>
        <p:nvSpPr>
          <p:cNvPr id="266" name="Google Shape;266;p43"/>
          <p:cNvSpPr txBox="1">
            <a:spLocks noGrp="1"/>
          </p:cNvSpPr>
          <p:nvPr>
            <p:ph type="subTitle" idx="3"/>
          </p:nvPr>
        </p:nvSpPr>
        <p:spPr>
          <a:xfrm>
            <a:off x="715100" y="1666700"/>
            <a:ext cx="59301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Community Culture</a:t>
            </a:r>
            <a:endParaRPr dirty="0"/>
          </a:p>
        </p:txBody>
      </p:sp>
      <p:sp>
        <p:nvSpPr>
          <p:cNvPr id="267" name="Google Shape;267;p43"/>
          <p:cNvSpPr txBox="1">
            <a:spLocks noGrp="1"/>
          </p:cNvSpPr>
          <p:nvPr>
            <p:ph type="subTitle" idx="4"/>
          </p:nvPr>
        </p:nvSpPr>
        <p:spPr>
          <a:xfrm>
            <a:off x="715100" y="2919200"/>
            <a:ext cx="59301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Customize EMOJI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315837A-3FFC-78EE-331D-43155405F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0093" y="1098522"/>
            <a:ext cx="2819700" cy="1640161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EA57BA2C-CF99-D058-ACD4-01DE06605D42}"/>
              </a:ext>
            </a:extLst>
          </p:cNvPr>
          <p:cNvGrpSpPr/>
          <p:nvPr/>
        </p:nvGrpSpPr>
        <p:grpSpPr>
          <a:xfrm>
            <a:off x="6188543" y="3015337"/>
            <a:ext cx="2622058" cy="707814"/>
            <a:chOff x="6333520" y="3817793"/>
            <a:chExt cx="2622058" cy="707814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A85745E1-85FA-B71D-2B98-D18D8A309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33520" y="3914931"/>
              <a:ext cx="513538" cy="513538"/>
            </a:xfrm>
            <a:prstGeom prst="rect">
              <a:avLst/>
            </a:prstGeom>
          </p:spPr>
        </p:pic>
        <p:sp>
          <p:nvSpPr>
            <p:cNvPr id="5" name="Google Shape;190;p35">
              <a:extLst>
                <a:ext uri="{FF2B5EF4-FFF2-40B4-BE49-F238E27FC236}">
                  <a16:creationId xmlns:a16="http://schemas.microsoft.com/office/drawing/2014/main" id="{4E4F4038-B5AF-42BD-C58F-D4A5E6A9EE01}"/>
                </a:ext>
              </a:extLst>
            </p:cNvPr>
            <p:cNvSpPr txBox="1">
              <a:spLocks/>
            </p:cNvSpPr>
            <p:nvPr/>
          </p:nvSpPr>
          <p:spPr>
            <a:xfrm>
              <a:off x="6745728" y="3817793"/>
              <a:ext cx="2209850" cy="707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90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9pPr>
            </a:lstStyle>
            <a:p>
              <a:r>
                <a:rPr lang="zh-CN" altLang="en-US" sz="3600" dirty="0"/>
                <a:t>👍</a:t>
              </a:r>
              <a:r>
                <a:rPr lang="en" altLang="zh-CN" sz="3600" dirty="0"/>
                <a:t>.</a:t>
              </a:r>
              <a:r>
                <a:rPr lang="en-US" altLang="zh-CN" sz="3600" dirty="0"/>
                <a:t>stark</a:t>
              </a:r>
              <a:endParaRPr lang="en-US" sz="3600" dirty="0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555FA81-B5DC-3A84-F0A6-AB35D11068E4}"/>
              </a:ext>
            </a:extLst>
          </p:cNvPr>
          <p:cNvGrpSpPr/>
          <p:nvPr/>
        </p:nvGrpSpPr>
        <p:grpSpPr>
          <a:xfrm>
            <a:off x="6065177" y="3860645"/>
            <a:ext cx="2714616" cy="707814"/>
            <a:chOff x="6291627" y="4404578"/>
            <a:chExt cx="2714616" cy="707814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3729EC3F-875D-B7E8-E929-96CBDAAF0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91627" y="4404578"/>
              <a:ext cx="649026" cy="649026"/>
            </a:xfrm>
            <a:prstGeom prst="rect">
              <a:avLst/>
            </a:prstGeom>
          </p:spPr>
        </p:pic>
        <p:sp>
          <p:nvSpPr>
            <p:cNvPr id="8" name="Google Shape;190;p35">
              <a:extLst>
                <a:ext uri="{FF2B5EF4-FFF2-40B4-BE49-F238E27FC236}">
                  <a16:creationId xmlns:a16="http://schemas.microsoft.com/office/drawing/2014/main" id="{F7444954-0448-5ACF-3DD5-54B637A60F51}"/>
                </a:ext>
              </a:extLst>
            </p:cNvPr>
            <p:cNvSpPr txBox="1">
              <a:spLocks/>
            </p:cNvSpPr>
            <p:nvPr/>
          </p:nvSpPr>
          <p:spPr>
            <a:xfrm>
              <a:off x="6796393" y="4404578"/>
              <a:ext cx="2209850" cy="707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90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Alexandria Medium"/>
                <a:buNone/>
                <a:defRPr sz="5200" b="0" i="0" u="none" strike="noStrike" cap="none">
                  <a:solidFill>
                    <a:schemeClr val="dk1"/>
                  </a:solidFill>
                  <a:latin typeface="Alexandria Medium"/>
                  <a:ea typeface="Alexandria Medium"/>
                  <a:cs typeface="Alexandria Medium"/>
                  <a:sym typeface="Alexandria Medium"/>
                </a:defRPr>
              </a:lvl9pPr>
            </a:lstStyle>
            <a:p>
              <a:r>
                <a:rPr lang="zh-CN" altLang="en-US" sz="3600" dirty="0"/>
                <a:t>🔄</a:t>
              </a:r>
              <a:r>
                <a:rPr lang="en" altLang="zh-CN" sz="3600" dirty="0"/>
                <a:t>.</a:t>
              </a:r>
              <a:r>
                <a:rPr lang="en-US" altLang="zh-CN" sz="3600" dirty="0"/>
                <a:t>stark</a:t>
              </a:r>
              <a:endParaRPr lang="en-US" sz="3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59170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>
            <a:spLocks noGrp="1"/>
          </p:cNvSpPr>
          <p:nvPr>
            <p:ph type="title"/>
          </p:nvPr>
        </p:nvSpPr>
        <p:spPr>
          <a:xfrm>
            <a:off x="676307" y="3549477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</a:t>
            </a:r>
            <a:r>
              <a:rPr lang="en-US" altLang="zh-CN" dirty="0" err="1"/>
              <a:t>eam</a:t>
            </a:r>
            <a:endParaRPr dirty="0"/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>
            <a:off x="717600" y="25717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CN" dirty="0"/>
              <a:t>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1613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68"/>
          <p:cNvSpPr txBox="1">
            <a:spLocks noGrp="1"/>
          </p:cNvSpPr>
          <p:nvPr>
            <p:ph type="subTitle" idx="1"/>
          </p:nvPr>
        </p:nvSpPr>
        <p:spPr>
          <a:xfrm>
            <a:off x="715001" y="2826141"/>
            <a:ext cx="1690049" cy="3257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Founder</a:t>
            </a:r>
          </a:p>
        </p:txBody>
      </p:sp>
      <p:sp>
        <p:nvSpPr>
          <p:cNvPr id="629" name="Google Shape;629;p68"/>
          <p:cNvSpPr txBox="1">
            <a:spLocks noGrp="1"/>
          </p:cNvSpPr>
          <p:nvPr>
            <p:ph type="title"/>
          </p:nvPr>
        </p:nvSpPr>
        <p:spPr>
          <a:xfrm>
            <a:off x="715050" y="393559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630" name="Google Shape;630;p68"/>
          <p:cNvSpPr txBox="1">
            <a:spLocks noGrp="1"/>
          </p:cNvSpPr>
          <p:nvPr>
            <p:ph type="subTitle" idx="2"/>
          </p:nvPr>
        </p:nvSpPr>
        <p:spPr>
          <a:xfrm>
            <a:off x="715001" y="2445141"/>
            <a:ext cx="2131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</a:t>
            </a:r>
            <a:r>
              <a:rPr lang="en-US" altLang="zh-CN" dirty="0"/>
              <a:t>than Ye</a:t>
            </a:r>
            <a:endParaRPr dirty="0"/>
          </a:p>
        </p:txBody>
      </p:sp>
      <p:sp>
        <p:nvSpPr>
          <p:cNvPr id="18" name="Google Shape;628;p68">
            <a:extLst>
              <a:ext uri="{FF2B5EF4-FFF2-40B4-BE49-F238E27FC236}">
                <a16:creationId xmlns:a16="http://schemas.microsoft.com/office/drawing/2014/main" id="{4AA4E516-5363-002A-CE9B-1A863FBA30E3}"/>
              </a:ext>
            </a:extLst>
          </p:cNvPr>
          <p:cNvSpPr txBox="1">
            <a:spLocks/>
          </p:cNvSpPr>
          <p:nvPr/>
        </p:nvSpPr>
        <p:spPr>
          <a:xfrm>
            <a:off x="715000" y="3134280"/>
            <a:ext cx="2355067" cy="163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US" dirty="0"/>
              <a:t>Full-stack developer, </a:t>
            </a:r>
            <a:r>
              <a:rPr lang="en-US" dirty="0" err="1"/>
              <a:t>Chainlink</a:t>
            </a:r>
            <a:r>
              <a:rPr lang="en-US" dirty="0"/>
              <a:t>/ETH Shanghai/</a:t>
            </a:r>
          </a:p>
          <a:p>
            <a:pPr marL="0" indent="0"/>
            <a:r>
              <a:rPr lang="en-US" dirty="0"/>
              <a:t>ETH Beijing/AWS Hackathon champion</a:t>
            </a:r>
            <a:r>
              <a:rPr lang="zh-CN" altLang="en-US" dirty="0"/>
              <a:t>🥇</a:t>
            </a:r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Full-time responsible for front-end and contract development in </a:t>
            </a:r>
            <a:r>
              <a:rPr lang="en-US" dirty="0" err="1"/>
              <a:t>EmoJNS</a:t>
            </a:r>
            <a:r>
              <a:rPr lang="en-US" dirty="0"/>
              <a:t>.</a:t>
            </a:r>
            <a:endParaRPr lang="en" dirty="0"/>
          </a:p>
        </p:txBody>
      </p:sp>
      <p:sp>
        <p:nvSpPr>
          <p:cNvPr id="19" name="Google Shape;628;p68">
            <a:extLst>
              <a:ext uri="{FF2B5EF4-FFF2-40B4-BE49-F238E27FC236}">
                <a16:creationId xmlns:a16="http://schemas.microsoft.com/office/drawing/2014/main" id="{0122E5B9-7DF0-FD9B-EBAD-690873B8EF97}"/>
              </a:ext>
            </a:extLst>
          </p:cNvPr>
          <p:cNvSpPr txBox="1">
            <a:spLocks/>
          </p:cNvSpPr>
          <p:nvPr/>
        </p:nvSpPr>
        <p:spPr>
          <a:xfrm>
            <a:off x="3473441" y="2826140"/>
            <a:ext cx="1690049" cy="325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" b="1" dirty="0"/>
              <a:t>Co-founder</a:t>
            </a:r>
          </a:p>
        </p:txBody>
      </p:sp>
      <p:sp>
        <p:nvSpPr>
          <p:cNvPr id="20" name="Google Shape;630;p68">
            <a:extLst>
              <a:ext uri="{FF2B5EF4-FFF2-40B4-BE49-F238E27FC236}">
                <a16:creationId xmlns:a16="http://schemas.microsoft.com/office/drawing/2014/main" id="{57E9AE46-3E84-0211-7B81-70CD56276D06}"/>
              </a:ext>
            </a:extLst>
          </p:cNvPr>
          <p:cNvSpPr txBox="1">
            <a:spLocks/>
          </p:cNvSpPr>
          <p:nvPr/>
        </p:nvSpPr>
        <p:spPr>
          <a:xfrm>
            <a:off x="3473441" y="2445140"/>
            <a:ext cx="213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pPr marL="0" indent="0"/>
            <a:r>
              <a:rPr lang="en-US" dirty="0"/>
              <a:t>Stanley Ma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002F3763-B811-2D09-5889-1442E3476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8859" y="1132758"/>
            <a:ext cx="1309043" cy="1309043"/>
          </a:xfrm>
          <a:prstGeom prst="rect">
            <a:avLst/>
          </a:prstGeom>
        </p:spPr>
      </p:pic>
      <p:sp>
        <p:nvSpPr>
          <p:cNvPr id="22" name="Google Shape;628;p68">
            <a:extLst>
              <a:ext uri="{FF2B5EF4-FFF2-40B4-BE49-F238E27FC236}">
                <a16:creationId xmlns:a16="http://schemas.microsoft.com/office/drawing/2014/main" id="{DB999D86-7BC0-E49C-D85F-3C56976532EC}"/>
              </a:ext>
            </a:extLst>
          </p:cNvPr>
          <p:cNvSpPr txBox="1">
            <a:spLocks/>
          </p:cNvSpPr>
          <p:nvPr/>
        </p:nvSpPr>
        <p:spPr>
          <a:xfrm>
            <a:off x="3473441" y="3134279"/>
            <a:ext cx="2131800" cy="163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" dirty="0"/>
              <a:t>Ex-cryptoVC invsetment manager, </a:t>
            </a:r>
            <a:r>
              <a:rPr lang="en-US" dirty="0"/>
              <a:t>responsible for primary market investment and financing.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Full-time responsible for BD and user growth in </a:t>
            </a:r>
            <a:r>
              <a:rPr lang="en-US" dirty="0" err="1"/>
              <a:t>EmoJNS</a:t>
            </a:r>
            <a:r>
              <a:rPr lang="en-US" dirty="0"/>
              <a:t>.</a:t>
            </a:r>
            <a:endParaRPr lang="en" dirty="0"/>
          </a:p>
        </p:txBody>
      </p:sp>
      <p:sp>
        <p:nvSpPr>
          <p:cNvPr id="23" name="Google Shape;628;p68">
            <a:extLst>
              <a:ext uri="{FF2B5EF4-FFF2-40B4-BE49-F238E27FC236}">
                <a16:creationId xmlns:a16="http://schemas.microsoft.com/office/drawing/2014/main" id="{BC87C1C9-8F35-A6AF-7687-D21119E871F6}"/>
              </a:ext>
            </a:extLst>
          </p:cNvPr>
          <p:cNvSpPr txBox="1">
            <a:spLocks/>
          </p:cNvSpPr>
          <p:nvPr/>
        </p:nvSpPr>
        <p:spPr>
          <a:xfrm>
            <a:off x="6231881" y="2826141"/>
            <a:ext cx="1690049" cy="325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" b="1" dirty="0"/>
              <a:t>A</a:t>
            </a:r>
            <a:r>
              <a:rPr lang="en-US" altLang="zh-CN" b="1" dirty="0" err="1"/>
              <a:t>dviser</a:t>
            </a:r>
            <a:endParaRPr lang="en" b="1" dirty="0"/>
          </a:p>
        </p:txBody>
      </p:sp>
      <p:sp>
        <p:nvSpPr>
          <p:cNvPr id="24" name="Google Shape;630;p68">
            <a:extLst>
              <a:ext uri="{FF2B5EF4-FFF2-40B4-BE49-F238E27FC236}">
                <a16:creationId xmlns:a16="http://schemas.microsoft.com/office/drawing/2014/main" id="{9F7082B4-E1CE-DA7B-E3E7-7ACAF87FB066}"/>
              </a:ext>
            </a:extLst>
          </p:cNvPr>
          <p:cNvSpPr txBox="1">
            <a:spLocks/>
          </p:cNvSpPr>
          <p:nvPr/>
        </p:nvSpPr>
        <p:spPr>
          <a:xfrm>
            <a:off x="6231881" y="2445141"/>
            <a:ext cx="213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pPr marL="0" indent="0"/>
            <a:r>
              <a:rPr lang="en-US" dirty="0" err="1"/>
              <a:t>M</a:t>
            </a:r>
            <a:r>
              <a:rPr lang="en-US" altLang="zh-CN" dirty="0" err="1"/>
              <a:t>axlion</a:t>
            </a:r>
            <a:endParaRPr lang="en-US" dirty="0"/>
          </a:p>
        </p:txBody>
      </p:sp>
      <p:sp>
        <p:nvSpPr>
          <p:cNvPr id="26" name="Google Shape;628;p68">
            <a:extLst>
              <a:ext uri="{FF2B5EF4-FFF2-40B4-BE49-F238E27FC236}">
                <a16:creationId xmlns:a16="http://schemas.microsoft.com/office/drawing/2014/main" id="{AC16D78A-3A76-1B1B-DF9A-AE5A44973734}"/>
              </a:ext>
            </a:extLst>
          </p:cNvPr>
          <p:cNvSpPr txBox="1">
            <a:spLocks/>
          </p:cNvSpPr>
          <p:nvPr/>
        </p:nvSpPr>
        <p:spPr>
          <a:xfrm>
            <a:off x="6231881" y="3134280"/>
            <a:ext cx="2131800" cy="163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US" dirty="0"/>
              <a:t>C</a:t>
            </a:r>
            <a:r>
              <a:rPr lang="en-US" altLang="zh-CN" dirty="0"/>
              <a:t>urrent </a:t>
            </a:r>
            <a:r>
              <a:rPr lang="en-US" altLang="zh-CN" dirty="0" err="1"/>
              <a:t>StarknetAstro</a:t>
            </a:r>
            <a:endParaRPr lang="en-US" altLang="zh-CN" dirty="0"/>
          </a:p>
          <a:p>
            <a:pPr marL="0" indent="0"/>
            <a:r>
              <a:rPr lang="en-US" altLang="zh-CN" dirty="0"/>
              <a:t>co-founder. Core contributor of </a:t>
            </a:r>
            <a:r>
              <a:rPr lang="en-US" altLang="zh-CN" dirty="0" err="1"/>
              <a:t>starknet</a:t>
            </a:r>
            <a:r>
              <a:rPr lang="en-US" altLang="zh-CN" dirty="0"/>
              <a:t> Chinese community.</a:t>
            </a:r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Part-time responsible for PR in </a:t>
            </a:r>
            <a:r>
              <a:rPr lang="en-US" dirty="0" err="1"/>
              <a:t>EmoJNS</a:t>
            </a:r>
            <a:r>
              <a:rPr lang="en-US" dirty="0"/>
              <a:t>.</a:t>
            </a:r>
            <a:endParaRPr lang="en" dirty="0"/>
          </a:p>
        </p:txBody>
      </p:sp>
      <p:pic>
        <p:nvPicPr>
          <p:cNvPr id="608" name="图片 607">
            <a:extLst>
              <a:ext uri="{FF2B5EF4-FFF2-40B4-BE49-F238E27FC236}">
                <a16:creationId xmlns:a16="http://schemas.microsoft.com/office/drawing/2014/main" id="{890A7C01-956F-A533-1CA9-4AF20E43F0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2530" y="1097566"/>
            <a:ext cx="1309043" cy="130904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A7B85AA-EC25-787D-526C-31D958156E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187" y="1132758"/>
            <a:ext cx="1309044" cy="130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341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/>
          <p:cNvSpPr txBox="1">
            <a:spLocks noGrp="1"/>
          </p:cNvSpPr>
          <p:nvPr>
            <p:ph type="title"/>
          </p:nvPr>
        </p:nvSpPr>
        <p:spPr>
          <a:xfrm>
            <a:off x="715100" y="1442184"/>
            <a:ext cx="59253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Competitor</a:t>
            </a:r>
            <a:endParaRPr dirty="0"/>
          </a:p>
        </p:txBody>
      </p:sp>
      <p:sp>
        <p:nvSpPr>
          <p:cNvPr id="3" name="Google Shape;235;p39">
            <a:extLst>
              <a:ext uri="{FF2B5EF4-FFF2-40B4-BE49-F238E27FC236}">
                <a16:creationId xmlns:a16="http://schemas.microsoft.com/office/drawing/2014/main" id="{8554CF3F-7F23-091F-103C-E2F237C8A2B3}"/>
              </a:ext>
            </a:extLst>
          </p:cNvPr>
          <p:cNvSpPr txBox="1">
            <a:spLocks/>
          </p:cNvSpPr>
          <p:nvPr/>
        </p:nvSpPr>
        <p:spPr>
          <a:xfrm>
            <a:off x="715100" y="579267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7000" dirty="0">
                <a:solidFill>
                  <a:schemeClr val="lt2"/>
                </a:solidFill>
                <a:latin typeface="Alexandria Medium"/>
                <a:cs typeface="Alexandria Medium"/>
                <a:sym typeface="Alexandria Medium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547986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5"/>
          <p:cNvSpPr txBox="1">
            <a:spLocks noGrp="1"/>
          </p:cNvSpPr>
          <p:nvPr>
            <p:ph type="subTitle" idx="1"/>
          </p:nvPr>
        </p:nvSpPr>
        <p:spPr>
          <a:xfrm>
            <a:off x="715098" y="1810136"/>
            <a:ext cx="2230119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ENS supports EMOJI domains, but it has few </a:t>
            </a:r>
            <a:r>
              <a:rPr lang="en-US" dirty="0" err="1"/>
              <a:t>regeists</a:t>
            </a:r>
            <a:r>
              <a:rPr lang="en-US" dirty="0"/>
              <a:t>. It can only mark addresses on the </a:t>
            </a:r>
            <a:r>
              <a:rPr lang="en-US" dirty="0" err="1"/>
              <a:t>Etherscan</a:t>
            </a:r>
            <a:r>
              <a:rPr lang="en-US" dirty="0"/>
              <a:t>. It has no practical use and no community support.</a:t>
            </a:r>
            <a:endParaRPr dirty="0"/>
          </a:p>
        </p:txBody>
      </p:sp>
      <p:sp>
        <p:nvSpPr>
          <p:cNvPr id="294" name="Google Shape;294;p4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Competitors</a:t>
            </a:r>
            <a:endParaRPr dirty="0"/>
          </a:p>
        </p:txBody>
      </p:sp>
      <p:sp>
        <p:nvSpPr>
          <p:cNvPr id="295" name="Google Shape;295;p45"/>
          <p:cNvSpPr txBox="1">
            <a:spLocks noGrp="1"/>
          </p:cNvSpPr>
          <p:nvPr>
            <p:ph type="subTitle" idx="2"/>
          </p:nvPr>
        </p:nvSpPr>
        <p:spPr>
          <a:xfrm>
            <a:off x="715099" y="1381076"/>
            <a:ext cx="2131800" cy="4290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ENS</a:t>
            </a:r>
            <a:endParaRPr dirty="0"/>
          </a:p>
        </p:txBody>
      </p:sp>
      <p:sp>
        <p:nvSpPr>
          <p:cNvPr id="11" name="Google Shape;293;p45">
            <a:extLst>
              <a:ext uri="{FF2B5EF4-FFF2-40B4-BE49-F238E27FC236}">
                <a16:creationId xmlns:a16="http://schemas.microsoft.com/office/drawing/2014/main" id="{9A41D099-6DED-0697-0DB6-D53524D2C491}"/>
              </a:ext>
            </a:extLst>
          </p:cNvPr>
          <p:cNvSpPr txBox="1">
            <a:spLocks/>
          </p:cNvSpPr>
          <p:nvPr/>
        </p:nvSpPr>
        <p:spPr>
          <a:xfrm>
            <a:off x="3407780" y="1810136"/>
            <a:ext cx="2230119" cy="14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US" dirty="0" err="1"/>
              <a:t>StarknetID</a:t>
            </a:r>
            <a:r>
              <a:rPr lang="en-US" dirty="0"/>
              <a:t> is the largest domain name project on </a:t>
            </a:r>
            <a:r>
              <a:rPr lang="en-US" dirty="0" err="1"/>
              <a:t>starknet</a:t>
            </a:r>
            <a:r>
              <a:rPr lang="en-US" dirty="0"/>
              <a:t>. Its purpose is similar to ENS. </a:t>
            </a:r>
            <a:r>
              <a:rPr lang="en-US" dirty="0" err="1"/>
              <a:t>StarknetID</a:t>
            </a:r>
            <a:r>
              <a:rPr lang="en-US" dirty="0"/>
              <a:t> does not support EMOJI domains. Our product can fill this gap very well.</a:t>
            </a:r>
          </a:p>
        </p:txBody>
      </p:sp>
      <p:sp>
        <p:nvSpPr>
          <p:cNvPr id="12" name="Google Shape;295;p45">
            <a:extLst>
              <a:ext uri="{FF2B5EF4-FFF2-40B4-BE49-F238E27FC236}">
                <a16:creationId xmlns:a16="http://schemas.microsoft.com/office/drawing/2014/main" id="{602A40A1-0658-A714-9E7E-943F4B5BF1DD}"/>
              </a:ext>
            </a:extLst>
          </p:cNvPr>
          <p:cNvSpPr txBox="1">
            <a:spLocks/>
          </p:cNvSpPr>
          <p:nvPr/>
        </p:nvSpPr>
        <p:spPr>
          <a:xfrm>
            <a:off x="3407781" y="1381076"/>
            <a:ext cx="2131800" cy="42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pPr marL="0" indent="0"/>
            <a:r>
              <a:rPr lang="en-US" altLang="zh-CN" dirty="0" err="1"/>
              <a:t>StarknetID</a:t>
            </a:r>
            <a:endParaRPr lang="en-US" dirty="0"/>
          </a:p>
        </p:txBody>
      </p:sp>
      <p:sp>
        <p:nvSpPr>
          <p:cNvPr id="13" name="Google Shape;293;p45">
            <a:extLst>
              <a:ext uri="{FF2B5EF4-FFF2-40B4-BE49-F238E27FC236}">
                <a16:creationId xmlns:a16="http://schemas.microsoft.com/office/drawing/2014/main" id="{AF94AEBE-A4D1-4302-587B-DEF8CC6711D3}"/>
              </a:ext>
            </a:extLst>
          </p:cNvPr>
          <p:cNvSpPr txBox="1">
            <a:spLocks/>
          </p:cNvSpPr>
          <p:nvPr/>
        </p:nvSpPr>
        <p:spPr>
          <a:xfrm>
            <a:off x="6198780" y="1810136"/>
            <a:ext cx="2230119" cy="14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US" dirty="0">
                <a:hlinkClick r:id="rId3"/>
              </a:rPr>
              <a:t>Yat</a:t>
            </a:r>
            <a:r>
              <a:rPr lang="en-US" dirty="0"/>
              <a:t> is a successful web2 project. Its main function is to display personal pages through EMOJI domains, which can display </a:t>
            </a:r>
            <a:r>
              <a:rPr lang="en-US" dirty="0" err="1"/>
              <a:t>opensea</a:t>
            </a:r>
            <a:r>
              <a:rPr lang="en-US" dirty="0"/>
              <a:t> Twitter, etc., similar to </a:t>
            </a:r>
            <a:r>
              <a:rPr lang="en-US" dirty="0" err="1"/>
              <a:t>linktree</a:t>
            </a:r>
            <a:r>
              <a:rPr lang="en-US" dirty="0"/>
              <a:t>.</a:t>
            </a:r>
          </a:p>
          <a:p>
            <a:pPr marL="0" indent="0"/>
            <a:endParaRPr lang="en-US" dirty="0"/>
          </a:p>
        </p:txBody>
      </p:sp>
      <p:sp>
        <p:nvSpPr>
          <p:cNvPr id="14" name="Google Shape;295;p45">
            <a:extLst>
              <a:ext uri="{FF2B5EF4-FFF2-40B4-BE49-F238E27FC236}">
                <a16:creationId xmlns:a16="http://schemas.microsoft.com/office/drawing/2014/main" id="{EAE5AA7E-4C04-60C6-236C-7FF97DF30795}"/>
              </a:ext>
            </a:extLst>
          </p:cNvPr>
          <p:cNvSpPr txBox="1">
            <a:spLocks/>
          </p:cNvSpPr>
          <p:nvPr/>
        </p:nvSpPr>
        <p:spPr>
          <a:xfrm>
            <a:off x="6198781" y="1381076"/>
            <a:ext cx="2131800" cy="42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pPr marL="0" indent="0"/>
            <a:r>
              <a:rPr lang="en-US" dirty="0"/>
              <a:t>Y.at</a:t>
            </a:r>
          </a:p>
        </p:txBody>
      </p:sp>
      <p:sp>
        <p:nvSpPr>
          <p:cNvPr id="16" name="Google Shape;274;p44">
            <a:extLst>
              <a:ext uri="{FF2B5EF4-FFF2-40B4-BE49-F238E27FC236}">
                <a16:creationId xmlns:a16="http://schemas.microsoft.com/office/drawing/2014/main" id="{FF879B92-E069-5A80-33D5-B73866608635}"/>
              </a:ext>
            </a:extLst>
          </p:cNvPr>
          <p:cNvSpPr txBox="1">
            <a:spLocks/>
          </p:cNvSpPr>
          <p:nvPr/>
        </p:nvSpPr>
        <p:spPr>
          <a:xfrm>
            <a:off x="715098" y="3999633"/>
            <a:ext cx="4181196" cy="726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274320" indent="-213359">
              <a:buClr>
                <a:schemeClr val="lt2"/>
              </a:buClr>
              <a:buFont typeface="Albert Sans"/>
              <a:buChar char="■"/>
            </a:pPr>
            <a:r>
              <a:rPr lang="en-US" dirty="0"/>
              <a:t>Backed by community.</a:t>
            </a:r>
          </a:p>
          <a:p>
            <a:pPr marL="274320" indent="-213359">
              <a:buClr>
                <a:schemeClr val="lt2"/>
              </a:buClr>
              <a:buFont typeface="Albert Sans"/>
              <a:buChar char="■"/>
            </a:pPr>
            <a:r>
              <a:rPr lang="en-US" dirty="0"/>
              <a:t>Not just a domain names, but a social tool.</a:t>
            </a:r>
          </a:p>
          <a:p>
            <a:pPr marL="274320" indent="-213359">
              <a:buClr>
                <a:schemeClr val="lt2"/>
              </a:buClr>
              <a:buFont typeface="Albert Sans"/>
              <a:buChar char="■"/>
            </a:pPr>
            <a:r>
              <a:rPr lang="en-US" dirty="0"/>
              <a:t>All operations on-chain.</a:t>
            </a:r>
          </a:p>
        </p:txBody>
      </p:sp>
      <p:sp>
        <p:nvSpPr>
          <p:cNvPr id="17" name="Google Shape;295;p45">
            <a:extLst>
              <a:ext uri="{FF2B5EF4-FFF2-40B4-BE49-F238E27FC236}">
                <a16:creationId xmlns:a16="http://schemas.microsoft.com/office/drawing/2014/main" id="{74D7FFFD-4C42-C172-92C0-78D0A949B69B}"/>
              </a:ext>
            </a:extLst>
          </p:cNvPr>
          <p:cNvSpPr txBox="1">
            <a:spLocks/>
          </p:cNvSpPr>
          <p:nvPr/>
        </p:nvSpPr>
        <p:spPr>
          <a:xfrm>
            <a:off x="764259" y="3570573"/>
            <a:ext cx="2643522" cy="42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pPr marL="0" indent="0"/>
            <a:r>
              <a:rPr lang="en-US" dirty="0" err="1"/>
              <a:t>EmoJNS</a:t>
            </a:r>
            <a:r>
              <a:rPr lang="en-US" dirty="0"/>
              <a:t> Advantage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>
            <a:spLocks noGrp="1"/>
          </p:cNvSpPr>
          <p:nvPr>
            <p:ph type="title"/>
          </p:nvPr>
        </p:nvSpPr>
        <p:spPr>
          <a:xfrm>
            <a:off x="676307" y="3549477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</a:t>
            </a:r>
            <a:endParaRPr dirty="0"/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>
            <a:off x="717600" y="25717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dirty="0"/>
              <a:t>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6549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69"/>
          <p:cNvSpPr txBox="1">
            <a:spLocks noGrp="1"/>
          </p:cNvSpPr>
          <p:nvPr>
            <p:ph type="ctrTitle"/>
          </p:nvPr>
        </p:nvSpPr>
        <p:spPr>
          <a:xfrm>
            <a:off x="715100" y="1739762"/>
            <a:ext cx="7163626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643" name="Google Shape;643;p69"/>
          <p:cNvSpPr txBox="1">
            <a:spLocks noGrp="1"/>
          </p:cNvSpPr>
          <p:nvPr>
            <p:ph type="subTitle" idx="1"/>
          </p:nvPr>
        </p:nvSpPr>
        <p:spPr>
          <a:xfrm>
            <a:off x="4571899" y="535000"/>
            <a:ext cx="3716179" cy="11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https://e</a:t>
            </a:r>
            <a:r>
              <a:rPr lang="en" dirty="0">
                <a:hlinkClick r:id="rId3"/>
              </a:rPr>
              <a:t>mojns.vercel.app</a:t>
            </a:r>
            <a:r>
              <a:rPr lang="en" dirty="0"/>
              <a:t>  (Demo version)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    Twitter: @StarkEmoJNS</a:t>
            </a:r>
          </a:p>
        </p:txBody>
      </p:sp>
      <p:sp>
        <p:nvSpPr>
          <p:cNvPr id="652" name="Google Shape;652;p69"/>
          <p:cNvSpPr/>
          <p:nvPr/>
        </p:nvSpPr>
        <p:spPr>
          <a:xfrm>
            <a:off x="4690564" y="1074668"/>
            <a:ext cx="252649" cy="206023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3" name="Google Shape;653;p69">
            <a:hlinkClick r:id=""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17D077C-E256-29E4-1E1C-D79BC6A2AC93}"/>
              </a:ext>
            </a:extLst>
          </p:cNvPr>
          <p:cNvSpPr/>
          <p:nvPr/>
        </p:nvSpPr>
        <p:spPr>
          <a:xfrm>
            <a:off x="4296913" y="2083981"/>
            <a:ext cx="3098031" cy="83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390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>
            <a:spLocks noGrp="1"/>
          </p:cNvSpPr>
          <p:nvPr>
            <p:ph type="title"/>
          </p:nvPr>
        </p:nvSpPr>
        <p:spPr>
          <a:xfrm>
            <a:off x="1888498" y="1492274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07" name="Google Shape;207;p37"/>
          <p:cNvSpPr txBox="1">
            <a:spLocks noGrp="1"/>
          </p:cNvSpPr>
          <p:nvPr>
            <p:ph type="subTitle" idx="1"/>
          </p:nvPr>
        </p:nvSpPr>
        <p:spPr>
          <a:xfrm>
            <a:off x="2426923" y="1492274"/>
            <a:ext cx="370694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EmoJNS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209" name="Google Shape;209;p37"/>
          <p:cNvSpPr txBox="1">
            <a:spLocks noGrp="1"/>
          </p:cNvSpPr>
          <p:nvPr>
            <p:ph type="title" idx="3"/>
          </p:nvPr>
        </p:nvSpPr>
        <p:spPr>
          <a:xfrm>
            <a:off x="1888675" y="1960491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0" name="Google Shape;210;p37"/>
          <p:cNvSpPr txBox="1">
            <a:spLocks noGrp="1"/>
          </p:cNvSpPr>
          <p:nvPr>
            <p:ph type="subTitle" idx="4"/>
          </p:nvPr>
        </p:nvSpPr>
        <p:spPr>
          <a:xfrm>
            <a:off x="2427100" y="1960499"/>
            <a:ext cx="26073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Roadmap</a:t>
            </a:r>
            <a:endParaRPr dirty="0"/>
          </a:p>
        </p:txBody>
      </p:sp>
      <p:sp>
        <p:nvSpPr>
          <p:cNvPr id="211" name="Google Shape;211;p37"/>
          <p:cNvSpPr txBox="1">
            <a:spLocks noGrp="1"/>
          </p:cNvSpPr>
          <p:nvPr>
            <p:ph type="title" idx="5"/>
          </p:nvPr>
        </p:nvSpPr>
        <p:spPr>
          <a:xfrm>
            <a:off x="1888675" y="2428693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12" name="Google Shape;212;p37"/>
          <p:cNvSpPr txBox="1">
            <a:spLocks noGrp="1"/>
          </p:cNvSpPr>
          <p:nvPr>
            <p:ph type="subTitle" idx="6"/>
          </p:nvPr>
        </p:nvSpPr>
        <p:spPr>
          <a:xfrm>
            <a:off x="2427100" y="2428683"/>
            <a:ext cx="26073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</a:t>
            </a:r>
            <a:endParaRPr dirty="0"/>
          </a:p>
        </p:txBody>
      </p:sp>
      <p:sp>
        <p:nvSpPr>
          <p:cNvPr id="213" name="Google Shape;213;p37"/>
          <p:cNvSpPr txBox="1">
            <a:spLocks noGrp="1"/>
          </p:cNvSpPr>
          <p:nvPr>
            <p:ph type="title" idx="7"/>
          </p:nvPr>
        </p:nvSpPr>
        <p:spPr>
          <a:xfrm>
            <a:off x="1888498" y="2909661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14" name="Google Shape;214;p37"/>
          <p:cNvSpPr txBox="1">
            <a:spLocks noGrp="1"/>
          </p:cNvSpPr>
          <p:nvPr>
            <p:ph type="subTitle" idx="8"/>
          </p:nvPr>
        </p:nvSpPr>
        <p:spPr>
          <a:xfrm>
            <a:off x="2426923" y="2909659"/>
            <a:ext cx="26073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Competitor</a:t>
            </a:r>
            <a:endParaRPr dirty="0"/>
          </a:p>
        </p:txBody>
      </p:sp>
      <p:sp>
        <p:nvSpPr>
          <p:cNvPr id="215" name="Google Shape;215;p37"/>
          <p:cNvSpPr txBox="1">
            <a:spLocks noGrp="1"/>
          </p:cNvSpPr>
          <p:nvPr>
            <p:ph type="title" idx="9"/>
          </p:nvPr>
        </p:nvSpPr>
        <p:spPr>
          <a:xfrm>
            <a:off x="1888498" y="3365092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16" name="Google Shape;216;p37"/>
          <p:cNvSpPr txBox="1">
            <a:spLocks noGrp="1"/>
          </p:cNvSpPr>
          <p:nvPr>
            <p:ph type="subTitle" idx="13"/>
          </p:nvPr>
        </p:nvSpPr>
        <p:spPr>
          <a:xfrm>
            <a:off x="2426999" y="3365092"/>
            <a:ext cx="26073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>
            <a:spLocks noGrp="1"/>
          </p:cNvSpPr>
          <p:nvPr>
            <p:ph type="title"/>
          </p:nvPr>
        </p:nvSpPr>
        <p:spPr>
          <a:xfrm>
            <a:off x="715100" y="2612909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</a:t>
            </a:r>
            <a:r>
              <a:rPr lang="en" altLang="zh-CN" dirty="0"/>
              <a:t>EmoJNS</a:t>
            </a:r>
            <a:endParaRPr dirty="0"/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>
            <a:off x="715100" y="1671005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>
            <a:spLocks noGrp="1"/>
          </p:cNvSpPr>
          <p:nvPr>
            <p:ph type="subTitle" idx="1"/>
          </p:nvPr>
        </p:nvSpPr>
        <p:spPr>
          <a:xfrm>
            <a:off x="715100" y="1481850"/>
            <a:ext cx="5430776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EmoJNS</a:t>
            </a:r>
            <a:r>
              <a:rPr lang="en-US" dirty="0"/>
              <a:t> is a community-led, fun and joyful </a:t>
            </a:r>
            <a:r>
              <a:rPr lang="en-US" dirty="0" err="1"/>
              <a:t>starknet</a:t>
            </a:r>
            <a:r>
              <a:rPr lang="en-US" dirty="0"/>
              <a:t> DID + </a:t>
            </a:r>
            <a:r>
              <a:rPr lang="en-US" dirty="0" err="1"/>
              <a:t>SocialFi</a:t>
            </a:r>
            <a:r>
              <a:rPr lang="en-US" dirty="0"/>
              <a:t> project with strong meme attributes.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Users can choose their favorite EMOJI registered domain name, which can be used to display personal homepages (Twitter, LinkedIn, Telegram, etc.) for social networking.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They can also use our IM </a:t>
            </a:r>
            <a:r>
              <a:rPr lang="en-US" altLang="zh-CN" dirty="0"/>
              <a:t>applications</a:t>
            </a:r>
            <a:r>
              <a:rPr lang="zh-CN" altLang="en-US" dirty="0"/>
              <a:t> </a:t>
            </a:r>
            <a:r>
              <a:rPr lang="en-US" dirty="0"/>
              <a:t>to chat, transfer tokens, etc. (under development).</a:t>
            </a:r>
            <a:endParaRPr dirty="0"/>
          </a:p>
        </p:txBody>
      </p:sp>
      <p:sp>
        <p:nvSpPr>
          <p:cNvPr id="250" name="Google Shape;250;p4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dirty="0"/>
              <a:t>Introduction</a:t>
            </a: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936D26-0707-2252-5C1B-F4913ED44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4035" y="980902"/>
            <a:ext cx="2962027" cy="280822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>
            <a:spLocks noGrp="1"/>
          </p:cNvSpPr>
          <p:nvPr>
            <p:ph type="subTitle" idx="1"/>
          </p:nvPr>
        </p:nvSpPr>
        <p:spPr>
          <a:xfrm>
            <a:off x="720642" y="822374"/>
            <a:ext cx="5430776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team will develop SDKs, users can independently develop EMOJI culture, and community members can participate in independent creation and spread EMOJI culture with low threshold.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226AEE2-44DC-F4A5-90EB-042EB9397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2268" y="2011098"/>
            <a:ext cx="4159464" cy="241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297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/>
          <p:cNvSpPr txBox="1">
            <a:spLocks noGrp="1"/>
          </p:cNvSpPr>
          <p:nvPr>
            <p:ph type="title"/>
          </p:nvPr>
        </p:nvSpPr>
        <p:spPr>
          <a:xfrm>
            <a:off x="715100" y="1442184"/>
            <a:ext cx="59253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dirty="0"/>
              <a:t>Roadmap</a:t>
            </a:r>
            <a:endParaRPr dirty="0"/>
          </a:p>
        </p:txBody>
      </p:sp>
      <p:sp>
        <p:nvSpPr>
          <p:cNvPr id="3" name="Google Shape;235;p39">
            <a:extLst>
              <a:ext uri="{FF2B5EF4-FFF2-40B4-BE49-F238E27FC236}">
                <a16:creationId xmlns:a16="http://schemas.microsoft.com/office/drawing/2014/main" id="{8554CF3F-7F23-091F-103C-E2F237C8A2B3}"/>
              </a:ext>
            </a:extLst>
          </p:cNvPr>
          <p:cNvSpPr txBox="1">
            <a:spLocks/>
          </p:cNvSpPr>
          <p:nvPr/>
        </p:nvSpPr>
        <p:spPr>
          <a:xfrm>
            <a:off x="715100" y="579267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7000" dirty="0">
                <a:solidFill>
                  <a:schemeClr val="lt2"/>
                </a:solidFill>
                <a:latin typeface="Alexandria Medium"/>
                <a:cs typeface="Alexandria Medium"/>
                <a:sym typeface="Alexandria Medium"/>
              </a:rPr>
              <a:t>02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dirty="0"/>
              <a:t>Roadmap</a:t>
            </a:r>
            <a:endParaRPr dirty="0"/>
          </a:p>
        </p:txBody>
      </p:sp>
      <p:sp>
        <p:nvSpPr>
          <p:cNvPr id="257" name="Google Shape;257;p42"/>
          <p:cNvSpPr txBox="1">
            <a:spLocks noGrp="1"/>
          </p:cNvSpPr>
          <p:nvPr>
            <p:ph type="body" idx="1"/>
          </p:nvPr>
        </p:nvSpPr>
        <p:spPr>
          <a:xfrm>
            <a:off x="715100" y="1636300"/>
            <a:ext cx="6300842" cy="1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" lvl="0" indent="-213359" algn="l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-US" dirty="0"/>
              <a:t>Register domain </a:t>
            </a:r>
            <a:r>
              <a:rPr lang="en-US" altLang="zh-CN" dirty="0"/>
              <a:t>names</a:t>
            </a:r>
            <a:r>
              <a:rPr lang="en-US" dirty="0"/>
              <a:t> (</a:t>
            </a:r>
            <a:r>
              <a:rPr lang="en-US" dirty="0" err="1"/>
              <a:t>Testnet</a:t>
            </a:r>
            <a:r>
              <a:rPr lang="en-US" dirty="0"/>
              <a:t>, </a:t>
            </a:r>
            <a:r>
              <a:rPr lang="en-US" dirty="0" err="1"/>
              <a:t>Mainnet</a:t>
            </a:r>
            <a:r>
              <a:rPr lang="en-US" dirty="0"/>
              <a:t>)               2023.11 </a:t>
            </a:r>
          </a:p>
          <a:p>
            <a:pPr marL="274320" lvl="0" indent="-213359" algn="l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-US" dirty="0"/>
              <a:t>DID (business card)                                                    2023.12 </a:t>
            </a:r>
          </a:p>
          <a:p>
            <a:pPr marL="274320" lvl="0" indent="-213359" algn="l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-US" dirty="0"/>
              <a:t>Instant Messaging                                                       2024.01</a:t>
            </a:r>
          </a:p>
          <a:p>
            <a:pPr marL="274320" lvl="0" indent="-213359" algn="l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-US" dirty="0"/>
              <a:t>EMOJI Culture                                                             2024.03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>
            <a:spLocks noGrp="1"/>
          </p:cNvSpPr>
          <p:nvPr>
            <p:ph type="subTitle" idx="1"/>
          </p:nvPr>
        </p:nvSpPr>
        <p:spPr>
          <a:xfrm>
            <a:off x="715100" y="2046500"/>
            <a:ext cx="59301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Your domain name is an NFT, and your number is </a:t>
            </a:r>
            <a:r>
              <a:rPr lang="en-US" dirty="0" err="1"/>
              <a:t>TokenID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64" name="Google Shape;264;p4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Registered domain names</a:t>
            </a:r>
            <a:endParaRPr dirty="0"/>
          </a:p>
        </p:txBody>
      </p:sp>
      <p:sp>
        <p:nvSpPr>
          <p:cNvPr id="266" name="Google Shape;266;p43"/>
          <p:cNvSpPr txBox="1">
            <a:spLocks noGrp="1"/>
          </p:cNvSpPr>
          <p:nvPr>
            <p:ph type="subTitle" idx="3"/>
          </p:nvPr>
        </p:nvSpPr>
        <p:spPr>
          <a:xfrm>
            <a:off x="715100" y="1666700"/>
            <a:ext cx="59301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NFT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>
            <a:spLocks noGrp="1"/>
          </p:cNvSpPr>
          <p:nvPr>
            <p:ph type="subTitle" idx="1"/>
          </p:nvPr>
        </p:nvSpPr>
        <p:spPr>
          <a:xfrm>
            <a:off x="715100" y="2046500"/>
            <a:ext cx="59301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You can generate your personal page, and link to social media (Twitter, LinkedIn, Telegram, etc.) and display your on-chain NFT.</a:t>
            </a:r>
            <a:endParaRPr dirty="0"/>
          </a:p>
        </p:txBody>
      </p:sp>
      <p:sp>
        <p:nvSpPr>
          <p:cNvPr id="264" name="Google Shape;264;p4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DID</a:t>
            </a:r>
            <a:endParaRPr dirty="0"/>
          </a:p>
        </p:txBody>
      </p:sp>
      <p:sp>
        <p:nvSpPr>
          <p:cNvPr id="265" name="Google Shape;265;p43"/>
          <p:cNvSpPr txBox="1">
            <a:spLocks noGrp="1"/>
          </p:cNvSpPr>
          <p:nvPr>
            <p:ph type="subTitle" idx="2"/>
          </p:nvPr>
        </p:nvSpPr>
        <p:spPr>
          <a:xfrm>
            <a:off x="715100" y="3299000"/>
            <a:ext cx="59301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the future, our team will package the query function into SDK. Other projects can obtain the user's social media information through the on-chain address.</a:t>
            </a:r>
            <a:endParaRPr dirty="0"/>
          </a:p>
        </p:txBody>
      </p:sp>
      <p:sp>
        <p:nvSpPr>
          <p:cNvPr id="266" name="Google Shape;266;p43"/>
          <p:cNvSpPr txBox="1">
            <a:spLocks noGrp="1"/>
          </p:cNvSpPr>
          <p:nvPr>
            <p:ph type="subTitle" idx="3"/>
          </p:nvPr>
        </p:nvSpPr>
        <p:spPr>
          <a:xfrm>
            <a:off x="715100" y="1666700"/>
            <a:ext cx="59301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Personal Pages</a:t>
            </a:r>
            <a:r>
              <a:rPr lang="en-US" altLang="zh-CN" dirty="0"/>
              <a:t> (business card)</a:t>
            </a:r>
            <a:endParaRPr dirty="0"/>
          </a:p>
        </p:txBody>
      </p:sp>
      <p:sp>
        <p:nvSpPr>
          <p:cNvPr id="267" name="Google Shape;267;p43"/>
          <p:cNvSpPr txBox="1">
            <a:spLocks noGrp="1"/>
          </p:cNvSpPr>
          <p:nvPr>
            <p:ph type="subTitle" idx="4"/>
          </p:nvPr>
        </p:nvSpPr>
        <p:spPr>
          <a:xfrm>
            <a:off x="715100" y="2919200"/>
            <a:ext cx="59301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SDKs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1285412"/>
      </p:ext>
    </p:extLst>
  </p:cSld>
  <p:clrMapOvr>
    <a:masterClrMapping/>
  </p:clrMapOvr>
</p:sld>
</file>

<file path=ppt/theme/theme1.xml><?xml version="1.0" encoding="utf-8"?>
<a:theme xmlns:a="http://schemas.openxmlformats.org/drawingml/2006/main" name="Lead Funnel by Slidesgo">
  <a:themeElements>
    <a:clrScheme name="Simple Light">
      <a:dk1>
        <a:srgbClr val="15110E"/>
      </a:dk1>
      <a:lt1>
        <a:srgbClr val="FFFAF6"/>
      </a:lt1>
      <a:dk2>
        <a:srgbClr val="C2E5F5"/>
      </a:dk2>
      <a:lt2>
        <a:srgbClr val="5296B8"/>
      </a:lt2>
      <a:accent1>
        <a:srgbClr val="13566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110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2804</TotalTime>
  <Words>515</Words>
  <Application>Microsoft Office PowerPoint</Application>
  <PresentationFormat>全屏显示(16:9)</PresentationFormat>
  <Paragraphs>91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Arial</vt:lpstr>
      <vt:lpstr>Aharoni</vt:lpstr>
      <vt:lpstr>Alexandria Medium</vt:lpstr>
      <vt:lpstr>Albert Sans</vt:lpstr>
      <vt:lpstr>Lead Funnel by Slidesgo</vt:lpstr>
      <vt:lpstr>EmoJNS</vt:lpstr>
      <vt:lpstr>01</vt:lpstr>
      <vt:lpstr>Introduction EmoJNS</vt:lpstr>
      <vt:lpstr>Introduction</vt:lpstr>
      <vt:lpstr>PowerPoint 演示文稿</vt:lpstr>
      <vt:lpstr>Roadmap</vt:lpstr>
      <vt:lpstr>Roadmap</vt:lpstr>
      <vt:lpstr>Registered domain names</vt:lpstr>
      <vt:lpstr>DID</vt:lpstr>
      <vt:lpstr>Instant Messaging</vt:lpstr>
      <vt:lpstr>EMOJI Culture</vt:lpstr>
      <vt:lpstr>Team</vt:lpstr>
      <vt:lpstr>Our team</vt:lpstr>
      <vt:lpstr>Competitor</vt:lpstr>
      <vt:lpstr>Competitors</vt:lpstr>
      <vt:lpstr>Contact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EmoJNS</dc:title>
  <cp:lastModifiedBy>ma</cp:lastModifiedBy>
  <cp:revision>12</cp:revision>
  <dcterms:modified xsi:type="dcterms:W3CDTF">2023-09-27T15:18:39Z</dcterms:modified>
</cp:coreProperties>
</file>